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4"/>
  </p:notesMasterIdLst>
  <p:sldIdLst>
    <p:sldId id="256" r:id="rId2"/>
    <p:sldId id="328" r:id="rId3"/>
    <p:sldId id="316" r:id="rId4"/>
    <p:sldId id="317" r:id="rId5"/>
    <p:sldId id="332" r:id="rId6"/>
    <p:sldId id="331" r:id="rId7"/>
    <p:sldId id="315" r:id="rId8"/>
    <p:sldId id="302" r:id="rId9"/>
    <p:sldId id="335" r:id="rId10"/>
    <p:sldId id="336" r:id="rId11"/>
    <p:sldId id="334" r:id="rId12"/>
    <p:sldId id="304" r:id="rId13"/>
    <p:sldId id="257" r:id="rId14"/>
    <p:sldId id="338" r:id="rId15"/>
    <p:sldId id="337" r:id="rId16"/>
    <p:sldId id="339" r:id="rId17"/>
    <p:sldId id="341" r:id="rId18"/>
    <p:sldId id="340" r:id="rId19"/>
    <p:sldId id="342" r:id="rId20"/>
    <p:sldId id="343" r:id="rId21"/>
    <p:sldId id="280" r:id="rId22"/>
    <p:sldId id="329" r:id="rId23"/>
    <p:sldId id="320" r:id="rId24"/>
    <p:sldId id="345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46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1315" y="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D1144-D3D5-4A7C-90A1-5361ABC3E0D7}" type="datetimeFigureOut">
              <a:rPr lang="ru-RU" smtClean="0"/>
              <a:t>29.11.2025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F6F98-6361-457D-9B72-56B8E712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235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E3B5C51-498B-4FF9-B4B8-41729290DFA8}" type="datetimeFigureOut">
              <a:rPr lang="ru-RU" smtClean="0"/>
              <a:pPr/>
              <a:t>29.11.2025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5D2D05-F7B5-4BEC-BC09-F76A8B5ACD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5C51-498B-4FF9-B4B8-41729290DFA8}" type="datetimeFigureOut">
              <a:rPr lang="ru-RU" smtClean="0"/>
              <a:pPr/>
              <a:t>29.11.2025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2D05-F7B5-4BEC-BC09-F76A8B5ACD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E3B5C51-498B-4FF9-B4B8-41729290DFA8}" type="datetimeFigureOut">
              <a:rPr lang="ru-RU" smtClean="0"/>
              <a:pPr/>
              <a:t>29.11.2025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95D2D05-F7B5-4BEC-BC09-F76A8B5ACD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5C51-498B-4FF9-B4B8-41729290DFA8}" type="datetimeFigureOut">
              <a:rPr lang="ru-RU" smtClean="0"/>
              <a:pPr/>
              <a:t>29.11.2025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5D2D05-F7B5-4BEC-BC09-F76A8B5ACD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5C51-498B-4FF9-B4B8-41729290DFA8}" type="datetimeFigureOut">
              <a:rPr lang="ru-RU" smtClean="0"/>
              <a:pPr/>
              <a:t>29.11.2025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95D2D05-F7B5-4BEC-BC09-F76A8B5ACD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E3B5C51-498B-4FF9-B4B8-41729290DFA8}" type="datetimeFigureOut">
              <a:rPr lang="ru-RU" smtClean="0"/>
              <a:pPr/>
              <a:t>29.11.2025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95D2D05-F7B5-4BEC-BC09-F76A8B5ACD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E3B5C51-498B-4FF9-B4B8-41729290DFA8}" type="datetimeFigureOut">
              <a:rPr lang="ru-RU" smtClean="0"/>
              <a:pPr/>
              <a:t>29.11.2025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95D2D05-F7B5-4BEC-BC09-F76A8B5ACD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5C51-498B-4FF9-B4B8-41729290DFA8}" type="datetimeFigureOut">
              <a:rPr lang="ru-RU" smtClean="0"/>
              <a:pPr/>
              <a:t>29.11.2025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5D2D05-F7B5-4BEC-BC09-F76A8B5ACD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5C51-498B-4FF9-B4B8-41729290DFA8}" type="datetimeFigureOut">
              <a:rPr lang="ru-RU" smtClean="0"/>
              <a:pPr/>
              <a:t>29.11.2025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5D2D05-F7B5-4BEC-BC09-F76A8B5ACD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5C51-498B-4FF9-B4B8-41729290DFA8}" type="datetimeFigureOut">
              <a:rPr lang="ru-RU" smtClean="0"/>
              <a:pPr/>
              <a:t>29.11.2025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5D2D05-F7B5-4BEC-BC09-F76A8B5ACD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E3B5C51-498B-4FF9-B4B8-41729290DFA8}" type="datetimeFigureOut">
              <a:rPr lang="ru-RU" smtClean="0"/>
              <a:pPr/>
              <a:t>29.11.2025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95D2D05-F7B5-4BEC-BC09-F76A8B5ACD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E3B5C51-498B-4FF9-B4B8-41729290DFA8}" type="datetimeFigureOut">
              <a:rPr lang="ru-RU" smtClean="0"/>
              <a:pPr/>
              <a:t>29.11.2025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95D2D05-F7B5-4BEC-BC09-F76A8B5ACD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424936" cy="1656184"/>
          </a:xfrm>
        </p:spPr>
        <p:txBody>
          <a:bodyPr>
            <a:noAutofit/>
          </a:bodyPr>
          <a:lstStyle/>
          <a:p>
            <a:pPr algn="ctr"/>
            <a: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  <a:t>      </a:t>
            </a:r>
            <a:b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</a:br>
            <a: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  <a:t/>
            </a:r>
            <a:b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</a:br>
            <a: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  <a:t/>
            </a:r>
            <a:b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</a:br>
            <a: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  <a:t/>
            </a:r>
            <a:b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</a:br>
            <a: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  <a:t/>
            </a:r>
            <a:b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</a:br>
            <a: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  <a:t/>
            </a:r>
            <a:b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</a:br>
            <a: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  <a:t/>
            </a:r>
            <a:b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</a:br>
            <a: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  <a:t/>
            </a:r>
            <a:b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</a:br>
            <a: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  <a:t/>
            </a:r>
            <a:b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</a:br>
            <a: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  <a:t/>
            </a:r>
            <a:br>
              <a:rPr lang="ru-RU" sz="8800" dirty="0" smtClean="0">
                <a:solidFill>
                  <a:schemeClr val="accent2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</a:br>
            <a:r>
              <a:rPr lang="ru-RU" sz="8800" dirty="0" smtClean="0"/>
              <a:t>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ea typeface="BatangChe" pitchFamily="49" charset="-127"/>
                <a:cs typeface="Courier New" pitchFamily="49" charset="0"/>
              </a:rPr>
              <a:t>«ДРЕВНИЕ ОБРАЗЫ В НАРОДНЫХ </a:t>
            </a:r>
            <a:r>
              <a:rPr lang="ru-RU" sz="4000" b="1" dirty="0" err="1" smtClean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ea typeface="BatangChe" pitchFamily="49" charset="-127"/>
                <a:cs typeface="Courier New" pitchFamily="49" charset="0"/>
              </a:rPr>
              <a:t>ИГРУШКаХ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ea typeface="BatangChe" pitchFamily="49" charset="-127"/>
                <a:cs typeface="Courier New" pitchFamily="49" charset="0"/>
              </a:rPr>
              <a:t>» </a:t>
            </a:r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ea typeface="BatangChe" pitchFamily="49" charset="-127"/>
                <a:cs typeface="Courier New" pitchFamily="49" charset="0"/>
              </a:rPr>
              <a:t/>
            </a:r>
            <a:br>
              <a:rPr lang="ru-RU" sz="6000" b="1" dirty="0" smtClean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ea typeface="BatangChe" pitchFamily="49" charset="-127"/>
                <a:cs typeface="Courier New" pitchFamily="49" charset="0"/>
              </a:rPr>
            </a:br>
            <a:endParaRPr lang="ru-RU" sz="3200" b="1" dirty="0">
              <a:solidFill>
                <a:schemeClr val="accent2">
                  <a:lumMod val="75000"/>
                </a:schemeClr>
              </a:solidFill>
              <a:latin typeface="Courier New" pitchFamily="49" charset="0"/>
              <a:ea typeface="BatangChe" pitchFamily="49" charset="-127"/>
              <a:cs typeface="Courier New" pitchFamily="49" charset="0"/>
            </a:endParaRPr>
          </a:p>
        </p:txBody>
      </p:sp>
      <p:pic>
        <p:nvPicPr>
          <p:cNvPr id="4" name="Picture 2" descr="https://cs5.livemaster.ru/storage/90/3b/e5d2415d2a1d8824a6906f78dcvp--fen-shuj-i-ezoterika-solnechnyj-kon-par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6" t="2357" r="10574" b="1974"/>
          <a:stretch/>
        </p:blipFill>
        <p:spPr bwMode="auto">
          <a:xfrm>
            <a:off x="6012160" y="548680"/>
            <a:ext cx="2840183" cy="281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 descr="clip_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-1653" r="17628"/>
          <a:stretch>
            <a:fillRect/>
          </a:stretch>
        </p:blipFill>
        <p:spPr>
          <a:xfrm>
            <a:off x="0" y="1340768"/>
            <a:ext cx="3995936" cy="5472608"/>
          </a:xfrm>
          <a:prstGeom prst="rect">
            <a:avLst/>
          </a:prstGeom>
        </p:spPr>
      </p:pic>
      <p:pic>
        <p:nvPicPr>
          <p:cNvPr id="9" name="Picture 3" descr="Кукла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83968" y="2774781"/>
            <a:ext cx="3096344" cy="4072383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9906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Кукол делали из того, что было под рукой  - солома, лен, мочало, береста, куски  ткани, кукурузные листья, дерево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100" name="Picture 4" descr="D:\не удалять\Рабочий стол\ОТКРЫТЫЙ УРОК\yak-zrobiti-lyalku-6.13.jpg"/>
          <p:cNvPicPr>
            <a:picLocks noChangeAspect="1" noChangeArrowheads="1"/>
          </p:cNvPicPr>
          <p:nvPr/>
        </p:nvPicPr>
        <p:blipFill>
          <a:blip r:embed="rId2" cstate="print"/>
          <a:srcRect l="2121" t="2961" r="861" b="2961"/>
          <a:stretch>
            <a:fillRect/>
          </a:stretch>
        </p:blipFill>
        <p:spPr bwMode="auto">
          <a:xfrm>
            <a:off x="0" y="1556792"/>
            <a:ext cx="5940152" cy="5301208"/>
          </a:xfrm>
          <a:prstGeom prst="rect">
            <a:avLst/>
          </a:prstGeom>
          <a:noFill/>
        </p:spPr>
      </p:pic>
      <p:pic>
        <p:nvPicPr>
          <p:cNvPr id="11" name="Picture 2" descr="http://mtdata.ru/u16/photo7D8B/20909925759-0/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556792"/>
            <a:ext cx="3203848" cy="5301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043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35496" y="1556792"/>
            <a:ext cx="4392488" cy="4798886"/>
          </a:xfrm>
        </p:spPr>
        <p:txBody>
          <a:bodyPr>
            <a:noAutofit/>
          </a:bodyPr>
          <a:lstStyle/>
          <a:p>
            <a:r>
              <a:rPr lang="ru-RU" sz="2400" dirty="0" smtClean="0"/>
              <a:t>Сочетание белого и красного цвета - отличительная черта как вышивки, так и русской народной одежды в целом.</a:t>
            </a:r>
            <a:endParaRPr lang="ru-RU" sz="2400" dirty="0"/>
          </a:p>
        </p:txBody>
      </p:sp>
      <p:pic>
        <p:nvPicPr>
          <p:cNvPr id="9" name="Рисунок 8" descr="7933cf1784ff75e272699fdcdf9bdb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966477"/>
            <a:ext cx="4211960" cy="589152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1560" y="12370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В наряде куклы всегда присутствовал красный цвет – </a:t>
            </a:r>
            <a:r>
              <a:rPr lang="ru-RU" sz="2800" dirty="0" err="1" smtClean="0">
                <a:solidFill>
                  <a:srgbClr val="C00000"/>
                </a:solidFill>
              </a:rPr>
              <a:t>цвет</a:t>
            </a:r>
            <a:r>
              <a:rPr lang="ru-RU" sz="2800" dirty="0" smtClean="0">
                <a:solidFill>
                  <a:srgbClr val="C00000"/>
                </a:solidFill>
              </a:rPr>
              <a:t> солнца, тепла, здоровья, радости.  </a:t>
            </a:r>
          </a:p>
        </p:txBody>
      </p:sp>
      <p:pic>
        <p:nvPicPr>
          <p:cNvPr id="5122" name="Picture 2" descr="D:\не удалять\Рабочий стол\ОТКРЫТЫЙ УРОК\dgelannica1.jpg"/>
          <p:cNvPicPr>
            <a:picLocks noChangeAspect="1" noChangeArrowheads="1"/>
          </p:cNvPicPr>
          <p:nvPr/>
        </p:nvPicPr>
        <p:blipFill>
          <a:blip r:embed="rId3" cstate="print"/>
          <a:srcRect l="9179" t="3060" r="17388" b="8209"/>
          <a:stretch>
            <a:fillRect/>
          </a:stretch>
        </p:blipFill>
        <p:spPr bwMode="auto">
          <a:xfrm>
            <a:off x="611560" y="3068960"/>
            <a:ext cx="3572666" cy="3789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528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53400" cy="9906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НАРОДНЫЕ КУКЛЫ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988840"/>
            <a:ext cx="45365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В глубокой древности у кукол было особое предназначение, она была человеку защитой от болезней, несчастий, злых духов. Традиционно такие куклы делятся на три группы: игровые, обрядовые и обереги.</a:t>
            </a:r>
          </a:p>
          <a:p>
            <a:r>
              <a:rPr lang="ru-RU" sz="2400" dirty="0" smtClean="0"/>
              <a:t> 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  <p:pic>
        <p:nvPicPr>
          <p:cNvPr id="3074" name="Picture 2" descr="D:\не удалять\Рабочий стол\ОТКРЫТЫЙ УРОК\a5663478bd8ae6a8a13d2aeb37la--kukly-i-igrushki-kukla-obereg-bereginya-dom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b="3063"/>
          <a:stretch>
            <a:fillRect/>
          </a:stretch>
        </p:blipFill>
        <p:spPr bwMode="auto">
          <a:xfrm>
            <a:off x="4536504" y="1196752"/>
            <a:ext cx="4607496" cy="566124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41" y="260648"/>
            <a:ext cx="8153400" cy="990600"/>
          </a:xfrm>
        </p:spPr>
        <p:txBody>
          <a:bodyPr/>
          <a:lstStyle/>
          <a:p>
            <a:r>
              <a:rPr lang="ru-RU" dirty="0" smtClean="0"/>
              <a:t>Куклы обереги</a:t>
            </a:r>
            <a:endParaRPr lang="ru-RU" dirty="0"/>
          </a:p>
        </p:txBody>
      </p:sp>
      <p:pic>
        <p:nvPicPr>
          <p:cNvPr id="8" name="Содержимое 7" descr="137926a757c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427984" y="0"/>
            <a:ext cx="4716016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1560206"/>
            <a:ext cx="453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Куклам приписывались различные волшебные свойства: они могли защитить человека от злых сил, принять на себя болезни и несчастья, помочь хорошему урожаю.</a:t>
            </a:r>
            <a:endParaRPr lang="ru-RU" sz="2400" dirty="0"/>
          </a:p>
        </p:txBody>
      </p:sp>
      <p:pic>
        <p:nvPicPr>
          <p:cNvPr id="22530" name="Picture 2" descr="http://www.toysew.ru/wp-content/uploads/2015/07/severnaya-bereginya-2.jpg"/>
          <p:cNvPicPr>
            <a:picLocks noChangeAspect="1" noChangeArrowheads="1"/>
          </p:cNvPicPr>
          <p:nvPr/>
        </p:nvPicPr>
        <p:blipFill>
          <a:blip r:embed="rId3" cstate="print"/>
          <a:srcRect r="19"/>
          <a:stretch>
            <a:fillRect/>
          </a:stretch>
        </p:blipFill>
        <p:spPr bwMode="auto">
          <a:xfrm>
            <a:off x="611560" y="3868530"/>
            <a:ext cx="3024336" cy="298947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8600"/>
            <a:ext cx="3528392" cy="8961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Крупеничка</a:t>
            </a:r>
            <a:r>
              <a:rPr lang="ru-RU" dirty="0" smtClean="0"/>
              <a:t>-   </a:t>
            </a:r>
            <a:r>
              <a:rPr lang="ru-RU" dirty="0" err="1" smtClean="0"/>
              <a:t>зернушка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" name="Рисунок 4" descr="2291924_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56792"/>
            <a:ext cx="3923928" cy="5301208"/>
          </a:xfrm>
          <a:prstGeom prst="rect">
            <a:avLst/>
          </a:prstGeom>
        </p:spPr>
      </p:pic>
      <p:pic>
        <p:nvPicPr>
          <p:cNvPr id="7" name="Содержимое 6" descr="84318100_DSC02017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961497" y="27040"/>
            <a:ext cx="5182503" cy="3973463"/>
          </a:xfrm>
        </p:spPr>
      </p:pic>
      <p:sp>
        <p:nvSpPr>
          <p:cNvPr id="6" name="TextBox 5"/>
          <p:cNvSpPr txBox="1"/>
          <p:nvPr/>
        </p:nvSpPr>
        <p:spPr>
          <a:xfrm>
            <a:off x="4211960" y="4000504"/>
            <a:ext cx="47525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Для того, чтобы в доме сытно и богато было, хозяйка дома делала куклу "</a:t>
            </a:r>
            <a:r>
              <a:rPr lang="ru-RU" sz="2400" dirty="0" err="1" smtClean="0"/>
              <a:t>зерновушку</a:t>
            </a:r>
            <a:r>
              <a:rPr lang="ru-RU" sz="2400" dirty="0" smtClean="0"/>
              <a:t>" или, как её ещё называли - </a:t>
            </a:r>
            <a:r>
              <a:rPr lang="ru-RU" sz="2400" dirty="0" err="1" smtClean="0"/>
              <a:t>зернушку</a:t>
            </a:r>
            <a:r>
              <a:rPr lang="ru-RU" sz="2400" dirty="0" smtClean="0"/>
              <a:t>. Делали ее после сбора урожая. В основе куклы - мешочек с зернами, собранными с поля.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8722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Берегиня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" name="Рисунок 4" descr="post-16351-12958709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44624"/>
            <a:ext cx="5148064" cy="6813376"/>
          </a:xfrm>
          <a:prstGeom prst="rect">
            <a:avLst/>
          </a:prstGeom>
        </p:spPr>
      </p:pic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142844" y="1600200"/>
            <a:ext cx="3853092" cy="4972072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Берегиня</a:t>
            </a:r>
            <a:r>
              <a:rPr lang="ru-RU" sz="2400" dirty="0" smtClean="0"/>
              <a:t> - защитница дома от злого духа и сглаза, приносит в дом достаток. Куколка в руках держит узелок, наполненный семечками подсолнуха. Они несут в дом энергию солнца и плодородия, очищают пространство в доме.</a:t>
            </a:r>
          </a:p>
          <a:p>
            <a:r>
              <a:rPr lang="ru-RU" sz="2400" dirty="0" smtClean="0"/>
              <a:t>Вешается над входом, выше головы, так, чтобы она могла видеть входящих в дом.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4361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-99392"/>
            <a:ext cx="8153400" cy="990600"/>
          </a:xfrm>
        </p:spPr>
        <p:txBody>
          <a:bodyPr/>
          <a:lstStyle/>
          <a:p>
            <a:pPr eaLnBrk="1" hangingPunct="1"/>
            <a:r>
              <a:rPr lang="ru-RU" altLang="ru-RU" b="1" i="1" smtClean="0">
                <a:solidFill>
                  <a:srgbClr val="FF3300"/>
                </a:solidFill>
              </a:rPr>
              <a:t>Подорожница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716016" y="1844824"/>
            <a:ext cx="4038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000" dirty="0" err="1" smtClean="0">
                <a:solidFill>
                  <a:srgbClr val="002060"/>
                </a:solidFill>
              </a:rPr>
              <a:t>Подорожница</a:t>
            </a:r>
            <a:r>
              <a:rPr lang="ru-RU" altLang="ru-RU" sz="2000" dirty="0" smtClean="0">
                <a:solidFill>
                  <a:srgbClr val="002060"/>
                </a:solidFill>
              </a:rPr>
              <a:t> - верный хранитель в дорогу и дарится тому, кто уезжает путешествовать. </a:t>
            </a:r>
          </a:p>
          <a:p>
            <a:pPr algn="ctr"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</a:rPr>
              <a:t>Эта маленькая кукла сумку не утяжелит, но всегда напомнит о своем Родном очаге или интересной поездке. В своем мешочке она несет или горсть земли, или немного золы и еще можно добавить туда кусочек хлебушка или зернышко, чтобы путник был сыт. </a:t>
            </a:r>
          </a:p>
        </p:txBody>
      </p:sp>
      <p:pic>
        <p:nvPicPr>
          <p:cNvPr id="15364" name="Picture 6" descr="https://www.culture.ru/storage/images/069969c1aada57eaf2803664bceae200/910dcc23d8fb99cfee0256d36aa4829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4608512" cy="5976664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95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09"/>
            <a:ext cx="8153400" cy="61847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Десятиручка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6" name="Рисунок 5" descr="49696358_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0688"/>
            <a:ext cx="5436096" cy="6237312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5364088" y="2060848"/>
            <a:ext cx="3851920" cy="2952328"/>
          </a:xfrm>
        </p:spPr>
        <p:txBody>
          <a:bodyPr>
            <a:noAutofit/>
          </a:bodyPr>
          <a:lstStyle/>
          <a:p>
            <a:r>
              <a:rPr lang="ru-RU" sz="2400" dirty="0" smtClean="0"/>
              <a:t> Кукла "</a:t>
            </a:r>
            <a:r>
              <a:rPr lang="ru-RU" sz="2400" b="1" dirty="0" err="1" smtClean="0"/>
              <a:t>десятиручка</a:t>
            </a:r>
            <a:r>
              <a:rPr lang="ru-RU" sz="2400" b="1" dirty="0" smtClean="0"/>
              <a:t>"</a:t>
            </a:r>
            <a:r>
              <a:rPr lang="ru-RU" sz="2400" dirty="0" smtClean="0"/>
              <a:t> помогала девушке в хозяйстве. Такую куклу часто дарили на свадьбу, чтобы женщина все успевала, и все у нее ладилось.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2036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0"/>
            <a:ext cx="6600574" cy="67327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«Кубышка- травница»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96136" y="1785926"/>
            <a:ext cx="33478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Кубышка-травница наполнена душистой лекарственной травой. Куклу надо помять в руках и по комнате разнесется травяной дух, который отгонит духов болезни. Кукла следит за тем, чтобы болезнь не проникла в дом. </a:t>
            </a:r>
            <a:endParaRPr lang="ru-RU" sz="2400" dirty="0"/>
          </a:p>
        </p:txBody>
      </p:sp>
      <p:pic>
        <p:nvPicPr>
          <p:cNvPr id="6146" name="Picture 2" descr="D:\не удалять\Рабочий стол\ОТКРЫТЫЙ УРОК\image.jpg"/>
          <p:cNvPicPr>
            <a:picLocks noChangeAspect="1" noChangeArrowheads="1"/>
          </p:cNvPicPr>
          <p:nvPr/>
        </p:nvPicPr>
        <p:blipFill>
          <a:blip r:embed="rId2" cstate="print"/>
          <a:srcRect l="22684" t="2335" r="18992" b="3443"/>
          <a:stretch>
            <a:fillRect/>
          </a:stretch>
        </p:blipFill>
        <p:spPr bwMode="auto">
          <a:xfrm>
            <a:off x="0" y="620688"/>
            <a:ext cx="5724128" cy="6237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290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36512" y="0"/>
            <a:ext cx="7477125" cy="692696"/>
          </a:xfrm>
        </p:spPr>
        <p:txBody>
          <a:bodyPr/>
          <a:lstStyle/>
          <a:p>
            <a:r>
              <a:rPr lang="ru-RU" altLang="ru-RU" sz="3200" b="1" i="1" dirty="0" smtClean="0">
                <a:solidFill>
                  <a:schemeClr val="tx1"/>
                </a:solidFill>
              </a:rPr>
              <a:t>«Свадебная </a:t>
            </a:r>
            <a:r>
              <a:rPr lang="ru-RU" altLang="ru-RU" sz="3200" b="1" i="1" dirty="0">
                <a:solidFill>
                  <a:schemeClr val="tx1"/>
                </a:solidFill>
              </a:rPr>
              <a:t>кукла»</a:t>
            </a:r>
          </a:p>
        </p:txBody>
      </p:sp>
      <p:sp>
        <p:nvSpPr>
          <p:cNvPr id="20483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7504" y="1628800"/>
            <a:ext cx="4356100" cy="52292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altLang="ru-RU" sz="2000" dirty="0"/>
          </a:p>
        </p:txBody>
      </p:sp>
      <p:pic>
        <p:nvPicPr>
          <p:cNvPr id="5" name="Picture 5" descr="свадебнКук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041"/>
            <a:ext cx="4427984" cy="3068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SUC52164"/>
          <p:cNvPicPr>
            <a:picLocks noChangeAspect="1" noChangeArrowheads="1"/>
          </p:cNvPicPr>
          <p:nvPr/>
        </p:nvPicPr>
        <p:blipFill>
          <a:blip r:embed="rId3">
            <a:lum bright="14000" contrast="10000"/>
          </a:blip>
          <a:srcRect/>
          <a:stretch>
            <a:fillRect/>
          </a:stretch>
        </p:blipFill>
        <p:spPr bwMode="auto">
          <a:xfrm>
            <a:off x="4427984" y="748443"/>
            <a:ext cx="4716016" cy="6109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nerazluchniki-bi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48443"/>
            <a:ext cx="4427984" cy="3040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406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r>
              <a:rPr lang="ru-RU" altLang="ru-RU" sz="3600" dirty="0"/>
              <a:t>Слово “кукла” в русском языке </a:t>
            </a:r>
            <a:r>
              <a:rPr lang="ru-RU" altLang="ru-RU" sz="3600" dirty="0" smtClean="0"/>
              <a:t>произошло </a:t>
            </a:r>
            <a:r>
              <a:rPr lang="ru-RU" altLang="ru-RU" sz="3600" dirty="0"/>
              <a:t>от древнеславянского корня “</a:t>
            </a:r>
            <a:r>
              <a:rPr lang="ru-RU" altLang="ru-RU" sz="3600" dirty="0" err="1"/>
              <a:t>кук</a:t>
            </a:r>
            <a:r>
              <a:rPr lang="ru-RU" altLang="ru-RU" sz="3600" dirty="0"/>
              <a:t>”. Простейшая производная от этого корня – слово “</a:t>
            </a:r>
            <a:r>
              <a:rPr lang="ru-RU" altLang="ru-RU" sz="3600" dirty="0" err="1"/>
              <a:t>кука</a:t>
            </a:r>
            <a:r>
              <a:rPr lang="ru-RU" altLang="ru-RU" sz="3600" dirty="0"/>
              <a:t>” может означать и клубок ниток, и кулак, и поворот реки, дороги, и “нечто страшное, обитающее в темноте”.</a:t>
            </a:r>
          </a:p>
        </p:txBody>
      </p:sp>
    </p:spTree>
    <p:extLst>
      <p:ext uri="{BB962C8B-B14F-4D97-AF65-F5344CB8AC3E}">
        <p14:creationId xmlns:p14="http://schemas.microsoft.com/office/powerpoint/2010/main" val="336910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4728" y="116632"/>
            <a:ext cx="3239272" cy="990600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Стригушка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Содержимое 3" descr="46b08472-898f-d71a-ca33-0b5843b8752d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857488" y="476672"/>
            <a:ext cx="2798051" cy="5894304"/>
          </a:xfrm>
        </p:spPr>
      </p:pic>
      <p:pic>
        <p:nvPicPr>
          <p:cNvPr id="5" name="Рисунок 4" descr="N852E929BB6B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76672"/>
            <a:ext cx="3001035" cy="58943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24128" y="1"/>
            <a:ext cx="350043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 Делалась она из стриженой травы. Когда женщина уходила в поле, она брала ребенка и, чтобы он мог играть с чем-то, делала ему куклу из травы. Часто такую куклу использовали и в лечебных целях. Когда ребенок болел, то в такую куклу вплетали лечебные травы.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0283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5884" y="116632"/>
            <a:ext cx="3599312" cy="990600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Кувадка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Содержимое 3" descr="Kuvadki_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652120" cy="6858000"/>
          </a:xfrm>
        </p:spPr>
      </p:pic>
      <p:sp>
        <p:nvSpPr>
          <p:cNvPr id="6" name="TextBox 5"/>
          <p:cNvSpPr txBox="1"/>
          <p:nvPr/>
        </p:nvSpPr>
        <p:spPr>
          <a:xfrm>
            <a:off x="5652120" y="1484784"/>
            <a:ext cx="32861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Куклы </a:t>
            </a:r>
            <a:r>
              <a:rPr lang="ru-RU" sz="2400" b="1" dirty="0" err="1" smtClean="0"/>
              <a:t>Кувадки</a:t>
            </a:r>
            <a:r>
              <a:rPr lang="ru-RU" sz="2400" b="1" dirty="0" smtClean="0"/>
              <a:t> </a:t>
            </a:r>
          </a:p>
          <a:p>
            <a:r>
              <a:rPr lang="ru-RU" sz="2400" dirty="0" smtClean="0"/>
              <a:t>подвешивались на колыбелью новорожденного (обязательно в нечетном количестве), отгоняли злых духов и бессонницу от младенца, служили игрушкой для подросшего малыша.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88913"/>
            <a:ext cx="8229600" cy="706437"/>
          </a:xfrm>
        </p:spPr>
        <p:txBody>
          <a:bodyPr>
            <a:normAutofit fontScale="90000"/>
          </a:bodyPr>
          <a:lstStyle/>
          <a:p>
            <a:r>
              <a:rPr lang="ru-RU" altLang="ru-RU">
                <a:solidFill>
                  <a:schemeClr val="tx1"/>
                </a:solidFill>
              </a:rPr>
              <a:t>Кукла «Бабочка»</a:t>
            </a:r>
          </a:p>
        </p:txBody>
      </p:sp>
      <p:sp>
        <p:nvSpPr>
          <p:cNvPr id="18435" name="Rectangle 11"/>
          <p:cNvSpPr>
            <a:spLocks noGrp="1" noChangeArrowheads="1"/>
          </p:cNvSpPr>
          <p:nvPr>
            <p:ph sz="half" idx="4294967295"/>
          </p:nvPr>
        </p:nvSpPr>
        <p:spPr>
          <a:xfrm>
            <a:off x="0" y="1601788"/>
            <a:ext cx="4537075" cy="5256212"/>
          </a:xfrm>
        </p:spPr>
        <p:txBody>
          <a:bodyPr/>
          <a:lstStyle/>
          <a:p>
            <a:r>
              <a:rPr lang="ru-RU" altLang="ru-RU" sz="2400" dirty="0"/>
              <a:t>Куклу «Бабочку» подвешивали над колыбелькой, ею играли и девочки, и мальчики. Кукла – игровая, ее могли изготовить своими руками даже маленькие дети. Как правило, делали «Бабочку» из однотонной ткани.</a:t>
            </a:r>
          </a:p>
        </p:txBody>
      </p:sp>
      <p:pic>
        <p:nvPicPr>
          <p:cNvPr id="18436" name="Picture 7" descr="20090114091051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4009" y="188640"/>
            <a:ext cx="4392488" cy="6552728"/>
          </a:xfrm>
          <a:noFill/>
        </p:spPr>
      </p:pic>
    </p:spTree>
    <p:extLst>
      <p:ext uri="{BB962C8B-B14F-4D97-AF65-F5344CB8AC3E}">
        <p14:creationId xmlns:p14="http://schemas.microsoft.com/office/powerpoint/2010/main" val="202487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/>
          </p:cNvSpPr>
          <p:nvPr>
            <p:ph type="body" idx="1"/>
          </p:nvPr>
        </p:nvSpPr>
        <p:spPr>
          <a:xfrm>
            <a:off x="971550" y="2060575"/>
            <a:ext cx="7581900" cy="3776663"/>
          </a:xfrm>
        </p:spPr>
        <p:txBody>
          <a:bodyPr>
            <a:norm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ru-RU" altLang="ru-RU" sz="4400" b="1" dirty="0" smtClean="0"/>
              <a:t>  Для изготовления куклы нам понадобятся: </a:t>
            </a:r>
          </a:p>
          <a:p>
            <a:pPr eaLnBrk="1" hangingPunct="1">
              <a:buFont typeface="Arial" pitchFamily="34" charset="0"/>
              <a:buNone/>
            </a:pPr>
            <a:r>
              <a:rPr lang="ru-RU" altLang="ru-RU" sz="4400" b="1" dirty="0" smtClean="0"/>
              <a:t>1. Шерстяные нитки </a:t>
            </a:r>
          </a:p>
          <a:p>
            <a:pPr eaLnBrk="1" hangingPunct="1">
              <a:buFont typeface="Arial" pitchFamily="34" charset="0"/>
              <a:buNone/>
            </a:pPr>
            <a:r>
              <a:rPr lang="ru-RU" altLang="ru-RU" sz="4400" b="1" dirty="0" smtClean="0"/>
              <a:t>2. Ножницы</a:t>
            </a:r>
          </a:p>
          <a:p>
            <a:pPr eaLnBrk="1" hangingPunct="1">
              <a:buFont typeface="Arial" pitchFamily="34" charset="0"/>
              <a:buNone/>
            </a:pPr>
            <a:r>
              <a:rPr lang="ru-RU" altLang="ru-RU" sz="4400" b="1" dirty="0" smtClean="0"/>
              <a:t>3. Шаблон из картона</a:t>
            </a:r>
          </a:p>
          <a:p>
            <a:pPr eaLnBrk="1" hangingPunct="1"/>
            <a:endParaRPr lang="ru-RU" altLang="ru-RU" sz="4400" dirty="0" smtClean="0"/>
          </a:p>
        </p:txBody>
      </p:sp>
      <p:sp>
        <p:nvSpPr>
          <p:cNvPr id="14339" name="WordArt 4"/>
          <p:cNvSpPr>
            <a:spLocks noChangeArrowheads="1" noChangeShapeType="1" noTextEdit="1"/>
          </p:cNvSpPr>
          <p:nvPr/>
        </p:nvSpPr>
        <p:spPr bwMode="auto">
          <a:xfrm>
            <a:off x="683568" y="1"/>
            <a:ext cx="7704856" cy="12687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Что нам </a:t>
            </a:r>
            <a:r>
              <a:rPr lang="ru-RU" sz="3600" b="1" kern="10" dirty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понадобится </a:t>
            </a:r>
            <a:r>
              <a:rPr lang="ru-RU" sz="3600" b="1" kern="10" dirty="0" smtClean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?</a:t>
            </a:r>
            <a:endParaRPr lang="ru-RU" sz="3600" b="1" kern="10" dirty="0">
              <a:ln w="28575">
                <a:solidFill>
                  <a:srgbClr val="000000"/>
                </a:solidFill>
                <a:round/>
                <a:headEnd/>
                <a:tailEnd/>
              </a:ln>
              <a:solidFill>
                <a:srgbClr val="FF66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071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539552" y="20653"/>
            <a:ext cx="8064500" cy="717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C00000"/>
                </a:solidFill>
              </a:rPr>
              <a:t>Техника безопасности </a:t>
            </a:r>
          </a:p>
          <a:p>
            <a:pPr eaLnBrk="1" hangingPunct="1"/>
            <a:r>
              <a:rPr lang="ru-RU" altLang="ru-RU" sz="4000" b="1" dirty="0">
                <a:solidFill>
                  <a:srgbClr val="C00000"/>
                </a:solidFill>
              </a:rPr>
              <a:t>при работе с ножницами</a:t>
            </a:r>
          </a:p>
          <a:p>
            <a:pPr eaLnBrk="1" hangingPunct="1"/>
            <a:endParaRPr lang="ru-RU" altLang="ru-RU" sz="4000" dirty="0" smtClean="0">
              <a:solidFill>
                <a:srgbClr val="C00000"/>
              </a:solidFill>
            </a:endParaRPr>
          </a:p>
          <a:p>
            <a:pPr eaLnBrk="1" hangingPunct="1"/>
            <a:r>
              <a:rPr lang="ru-RU" altLang="ru-RU" sz="4000" dirty="0" smtClean="0">
                <a:solidFill>
                  <a:srgbClr val="C00000"/>
                </a:solidFill>
              </a:rPr>
              <a:t>С </a:t>
            </a:r>
            <a:r>
              <a:rPr lang="ru-RU" altLang="ru-RU" sz="4000" dirty="0">
                <a:solidFill>
                  <a:srgbClr val="C00000"/>
                </a:solidFill>
              </a:rPr>
              <a:t>ножницами не шути,</a:t>
            </a:r>
            <a:br>
              <a:rPr lang="ru-RU" altLang="ru-RU" sz="4000" dirty="0">
                <a:solidFill>
                  <a:srgbClr val="C00000"/>
                </a:solidFill>
              </a:rPr>
            </a:br>
            <a:r>
              <a:rPr lang="ru-RU" altLang="ru-RU" sz="4000" dirty="0">
                <a:solidFill>
                  <a:srgbClr val="C00000"/>
                </a:solidFill>
              </a:rPr>
              <a:t>Зря в руках их не крути</a:t>
            </a:r>
          </a:p>
          <a:p>
            <a:pPr eaLnBrk="1" hangingPunct="1"/>
            <a:r>
              <a:rPr lang="ru-RU" altLang="ru-RU" sz="4000" dirty="0">
                <a:solidFill>
                  <a:srgbClr val="C00000"/>
                </a:solidFill>
              </a:rPr>
              <a:t>И, держа за острый край,</a:t>
            </a:r>
            <a:br>
              <a:rPr lang="ru-RU" altLang="ru-RU" sz="4000" dirty="0">
                <a:solidFill>
                  <a:srgbClr val="C00000"/>
                </a:solidFill>
              </a:rPr>
            </a:br>
            <a:r>
              <a:rPr lang="ru-RU" altLang="ru-RU" sz="4000" dirty="0">
                <a:solidFill>
                  <a:srgbClr val="C00000"/>
                </a:solidFill>
              </a:rPr>
              <a:t>Другу их передавай.</a:t>
            </a:r>
            <a:br>
              <a:rPr lang="ru-RU" altLang="ru-RU" sz="4000" dirty="0">
                <a:solidFill>
                  <a:srgbClr val="C00000"/>
                </a:solidFill>
              </a:rPr>
            </a:br>
            <a:r>
              <a:rPr lang="ru-RU" altLang="ru-RU" sz="4000" dirty="0">
                <a:solidFill>
                  <a:srgbClr val="C00000"/>
                </a:solidFill>
              </a:rPr>
              <a:t>Лишь окончена работа –</a:t>
            </a:r>
            <a:br>
              <a:rPr lang="ru-RU" altLang="ru-RU" sz="4000" dirty="0">
                <a:solidFill>
                  <a:srgbClr val="C00000"/>
                </a:solidFill>
              </a:rPr>
            </a:br>
            <a:r>
              <a:rPr lang="ru-RU" altLang="ru-RU" sz="4000" dirty="0">
                <a:solidFill>
                  <a:srgbClr val="C00000"/>
                </a:solidFill>
              </a:rPr>
              <a:t>Ножницам нужна забота:</a:t>
            </a:r>
            <a:br>
              <a:rPr lang="ru-RU" altLang="ru-RU" sz="4000" dirty="0">
                <a:solidFill>
                  <a:srgbClr val="C00000"/>
                </a:solidFill>
              </a:rPr>
            </a:br>
            <a:r>
              <a:rPr lang="ru-RU" altLang="ru-RU" sz="4000" dirty="0">
                <a:solidFill>
                  <a:srgbClr val="C00000"/>
                </a:solidFill>
              </a:rPr>
              <a:t>Не забудь ты их закрыть</a:t>
            </a:r>
            <a:br>
              <a:rPr lang="ru-RU" altLang="ru-RU" sz="4000" dirty="0">
                <a:solidFill>
                  <a:srgbClr val="C00000"/>
                </a:solidFill>
              </a:rPr>
            </a:br>
            <a:r>
              <a:rPr lang="ru-RU" altLang="ru-RU" sz="4000" dirty="0">
                <a:solidFill>
                  <a:srgbClr val="C00000"/>
                </a:solidFill>
              </a:rPr>
              <a:t>И на место положить.</a:t>
            </a:r>
          </a:p>
          <a:p>
            <a:pPr eaLnBrk="1" hangingPunct="1"/>
            <a:r>
              <a:rPr lang="ru-RU" altLang="ru-RU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64916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 idx="4294967295"/>
          </p:nvPr>
        </p:nvSpPr>
        <p:spPr>
          <a:xfrm>
            <a:off x="5916" y="116632"/>
            <a:ext cx="9001978" cy="1143000"/>
          </a:xfrm>
        </p:spPr>
        <p:txBody>
          <a:bodyPr>
            <a:noAutofit/>
          </a:bodyPr>
          <a:lstStyle/>
          <a:p>
            <a:pPr marL="609600" indent="-609600"/>
            <a:r>
              <a:rPr lang="ru-RU" altLang="ru-RU" sz="2400" b="1" dirty="0"/>
              <a:t> </a:t>
            </a:r>
            <a:r>
              <a:rPr lang="ru-RU" altLang="ru-RU" sz="2400" b="1" dirty="0" smtClean="0"/>
              <a:t>         Наматываем нитки на картонку по длинной стороне.</a:t>
            </a:r>
            <a:br>
              <a:rPr lang="ru-RU" altLang="ru-RU" sz="2400" b="1" dirty="0" smtClean="0"/>
            </a:br>
            <a:r>
              <a:rPr lang="ru-RU" altLang="ru-RU" sz="2400" b="1" dirty="0" smtClean="0">
                <a:solidFill>
                  <a:srgbClr val="B22314"/>
                </a:solidFill>
              </a:rPr>
              <a:t>Намотайте </a:t>
            </a:r>
            <a:r>
              <a:rPr lang="ru-RU" altLang="ru-RU" sz="2400" b="1" dirty="0">
                <a:solidFill>
                  <a:srgbClr val="B22314"/>
                </a:solidFill>
              </a:rPr>
              <a:t>аккуратно нитки на </a:t>
            </a:r>
            <a:r>
              <a:rPr lang="ru-RU" altLang="ru-RU" sz="2400" b="1" dirty="0" smtClean="0">
                <a:solidFill>
                  <a:srgbClr val="B22314"/>
                </a:solidFill>
              </a:rPr>
              <a:t>шаблон 40 раз. </a:t>
            </a:r>
            <a:r>
              <a:rPr lang="ru-RU" altLang="ru-RU" sz="2400" b="1" dirty="0">
                <a:solidFill>
                  <a:srgbClr val="B22314"/>
                </a:solidFill>
              </a:rPr>
              <a:t>Это будут голова, туловище и ноги. </a:t>
            </a:r>
            <a:br>
              <a:rPr lang="ru-RU" altLang="ru-RU" sz="2400" b="1" dirty="0">
                <a:solidFill>
                  <a:srgbClr val="B22314"/>
                </a:solidFill>
              </a:rPr>
            </a:br>
            <a:endParaRPr lang="ru-RU" altLang="ru-RU" sz="2400" dirty="0" smtClean="0"/>
          </a:p>
        </p:txBody>
      </p:sp>
      <p:pic>
        <p:nvPicPr>
          <p:cNvPr id="16387" name="Picture 5" descr="мастер-класс, шаг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24744"/>
            <a:ext cx="4348510" cy="5733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58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 idx="4294967295"/>
          </p:nvPr>
        </p:nvSpPr>
        <p:spPr>
          <a:xfrm>
            <a:off x="323528" y="116632"/>
            <a:ext cx="8712968" cy="86409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 smtClean="0"/>
              <a:t>Под верхний сгиб пропускаем нить и завязываем</a:t>
            </a:r>
            <a:r>
              <a:rPr lang="ru-RU" altLang="ru-RU" sz="4000" dirty="0" smtClean="0"/>
              <a:t> </a:t>
            </a:r>
          </a:p>
        </p:txBody>
      </p:sp>
      <p:pic>
        <p:nvPicPr>
          <p:cNvPr id="17411" name="Picture 5" descr="мастер-класс, шаг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052736"/>
            <a:ext cx="4319811" cy="58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272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 idx="4294967295"/>
          </p:nvPr>
        </p:nvSpPr>
        <p:spPr>
          <a:xfrm>
            <a:off x="384969" y="21939"/>
            <a:ext cx="8229600" cy="59875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b="1" dirty="0" smtClean="0"/>
              <a:t>Нижний сгиб разрезаем</a:t>
            </a:r>
            <a:r>
              <a:rPr lang="ru-RU" altLang="ru-RU" dirty="0" smtClean="0"/>
              <a:t> </a:t>
            </a:r>
          </a:p>
        </p:txBody>
      </p:sp>
      <p:pic>
        <p:nvPicPr>
          <p:cNvPr id="18435" name="Picture 5" descr="мастер-класс, шаг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20688"/>
            <a:ext cx="4752527" cy="623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47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 idx="4294967295"/>
          </p:nvPr>
        </p:nvSpPr>
        <p:spPr>
          <a:xfrm>
            <a:off x="179513" y="188890"/>
            <a:ext cx="892899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dirty="0" smtClean="0"/>
              <a:t>Наматываем нитки на картонный шаблон по ширине 20 раз, разрезаем с одной стороны</a:t>
            </a:r>
            <a:r>
              <a:rPr lang="ru-RU" altLang="ru-RU" sz="4000" dirty="0" smtClean="0"/>
              <a:t/>
            </a:r>
            <a:br>
              <a:rPr lang="ru-RU" altLang="ru-RU" sz="4000" dirty="0" smtClean="0"/>
            </a:br>
            <a:r>
              <a:rPr lang="ru-RU" altLang="ru-RU" sz="4000" dirty="0" smtClean="0"/>
              <a:t> </a:t>
            </a:r>
          </a:p>
        </p:txBody>
      </p:sp>
      <p:pic>
        <p:nvPicPr>
          <p:cNvPr id="19459" name="Picture 5" descr="мастер-класс, шаг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1052736"/>
            <a:ext cx="4320480" cy="580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2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 idx="4294967295"/>
          </p:nvPr>
        </p:nvSpPr>
        <p:spPr>
          <a:xfrm>
            <a:off x="251520" y="0"/>
            <a:ext cx="8568952" cy="105273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 smtClean="0"/>
              <a:t>Обвязываем концы пучка ниток с каждой стороны. Получились ручки</a:t>
            </a:r>
            <a:r>
              <a:rPr lang="ru-RU" altLang="ru-RU" sz="4000" dirty="0" smtClean="0"/>
              <a:t> </a:t>
            </a:r>
          </a:p>
        </p:txBody>
      </p:sp>
      <p:pic>
        <p:nvPicPr>
          <p:cNvPr id="20483" name="Picture 5" descr="мастер-класс, шаг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2736"/>
            <a:ext cx="6624736" cy="580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4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869160"/>
            <a:ext cx="8784976" cy="3070590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Искусство изготовления игрушек –один из древнейших видов народного художественного творчества. Своеобразие изготовления игрушек определяется условиями быта и труда, обычаями народа, национальным характером, климатическими условиями и используемым материалом. Самые древние на земле куклы были обнаружены при раскопках в Египте. Их возраст – более 4 тысяч лет. 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35842" name="Picture 2" descr="Model of a brewery | Ancient egypt, Life in ancient egypt, Ancient ...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87216" y="73636"/>
            <a:ext cx="7056784" cy="4821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332656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Куклы</a:t>
            </a:r>
          </a:p>
          <a:p>
            <a:r>
              <a:rPr lang="ru-RU" sz="2000" dirty="0" smtClean="0"/>
              <a:t>Древнего Египта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014971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 idx="4294967295"/>
          </p:nvPr>
        </p:nvSpPr>
        <p:spPr>
          <a:xfrm>
            <a:off x="179512" y="116632"/>
            <a:ext cx="8784976" cy="1143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altLang="ru-RU" sz="3200" b="1" dirty="0" smtClean="0"/>
              <a:t>Оформляем голову у куклы. Отступаем немного вниз от узла и обвязываем ниткой. Под голову вкладываем ручки</a:t>
            </a:r>
            <a:endParaRPr lang="ru-RU" altLang="ru-RU" sz="4000" dirty="0" smtClean="0"/>
          </a:p>
        </p:txBody>
      </p:sp>
      <p:pic>
        <p:nvPicPr>
          <p:cNvPr id="21507" name="Picture 5" descr="мастер-класс, шаг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12776"/>
            <a:ext cx="4608512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27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 idx="4294967295"/>
          </p:nvPr>
        </p:nvSpPr>
        <p:spPr>
          <a:xfrm>
            <a:off x="251520" y="332656"/>
            <a:ext cx="8517632" cy="86409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 smtClean="0"/>
              <a:t>Перевязываем куколку по талии. </a:t>
            </a:r>
            <a:br>
              <a:rPr lang="ru-RU" altLang="ru-RU" sz="4000" b="1" dirty="0" smtClean="0"/>
            </a:br>
            <a:r>
              <a:rPr lang="ru-RU" altLang="ru-RU" sz="4000" b="1" dirty="0" smtClean="0"/>
              <a:t>Кукла готова. </a:t>
            </a:r>
            <a:r>
              <a:rPr lang="ru-RU" altLang="ru-RU" sz="3200" b="1" dirty="0" smtClean="0"/>
              <a:t/>
            </a:r>
            <a:br>
              <a:rPr lang="ru-RU" altLang="ru-RU" sz="3200" b="1" dirty="0" smtClean="0"/>
            </a:br>
            <a:r>
              <a:rPr lang="ru-RU" altLang="ru-RU" sz="4000" dirty="0" smtClean="0"/>
              <a:t> </a:t>
            </a:r>
          </a:p>
        </p:txBody>
      </p:sp>
      <p:pic>
        <p:nvPicPr>
          <p:cNvPr id="22531" name="Picture 5" descr="мастер-класс, шаг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80728"/>
            <a:ext cx="5040560" cy="5877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951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827088" y="168275"/>
            <a:ext cx="70564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SzPct val="80000"/>
              <a:buBlip>
                <a:blip r:embed="rId3"/>
              </a:buBlip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4"/>
              </a:buBlip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4400">
                <a:latin typeface="Times New Roman" pitchFamily="18" charset="0"/>
              </a:rPr>
              <a:t>«</a:t>
            </a:r>
            <a:r>
              <a:rPr lang="ru-RU" altLang="ru-RU" sz="4400">
                <a:latin typeface="Kunstler Script" pitchFamily="66" charset="0"/>
              </a:rPr>
              <a:t>Спасибо за внимание</a:t>
            </a:r>
            <a:r>
              <a:rPr lang="ru-RU" altLang="ru-RU" sz="4400">
                <a:latin typeface="Times New Roman" pitchFamily="18" charset="0"/>
              </a:rPr>
              <a:t>!»</a:t>
            </a:r>
            <a:endParaRPr lang="ru-RU" altLang="ru-RU" sz="4400">
              <a:latin typeface="Kunstler Script" pitchFamily="66" charset="0"/>
            </a:endParaRPr>
          </a:p>
        </p:txBody>
      </p:sp>
      <p:pic>
        <p:nvPicPr>
          <p:cNvPr id="4" name="Picture 11" descr="https://www.pics-zone.ru/img.php?url=http://kvitka-zhitya.zp.ua/_mod_files/ce_images/news/a3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20080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77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7975" y="7937"/>
            <a:ext cx="8686800" cy="185738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Самые ранние игрушки восточных славян выполнялись из двух наиболее распространенных материалов – глины и дерева.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4818" name="AutoShape 2" descr="Нижегородская народная игруш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unnamed (4)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484784"/>
            <a:ext cx="4788023" cy="4015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0" name="Picture 4" descr="Романовская игрушка. &quot;Парочки&quot;, 2010 70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8024" y="3286124"/>
            <a:ext cx="4355976" cy="3571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649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Куклы </a:t>
            </a:r>
            <a:r>
              <a:rPr lang="ru-RU" smtClean="0">
                <a:solidFill>
                  <a:schemeClr val="bg2">
                    <a:lumMod val="50000"/>
                  </a:schemeClr>
                </a:solidFill>
              </a:rPr>
              <a:t>с золой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1571612"/>
            <a:ext cx="8677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Самые первые куклы делались из </a:t>
            </a:r>
            <a:r>
              <a:rPr lang="ru-RU" sz="2400" b="1" dirty="0" smtClean="0"/>
              <a:t>золы</a:t>
            </a:r>
            <a:r>
              <a:rPr lang="ru-RU" sz="2400" dirty="0" smtClean="0"/>
              <a:t>. Из очагов бралась зола, смешивалась с водой. Потом скатывался шарик, и к нему прикреплялась юбка. </a:t>
            </a:r>
            <a:endParaRPr lang="ru-RU" sz="2400" dirty="0"/>
          </a:p>
        </p:txBody>
      </p:sp>
      <p:pic>
        <p:nvPicPr>
          <p:cNvPr id="4098" name="Picture 2" descr="D:\не удалять\Рабочий стол\ОТКРЫТЫЙ УРОК\Zolnaya-kukla.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0176" t="3226" r="28766" b="6452"/>
          <a:stretch>
            <a:fillRect/>
          </a:stretch>
        </p:blipFill>
        <p:spPr bwMode="auto">
          <a:xfrm>
            <a:off x="142844" y="2771941"/>
            <a:ext cx="4141124" cy="4086059"/>
          </a:xfrm>
          <a:prstGeom prst="rect">
            <a:avLst/>
          </a:prstGeom>
          <a:noFill/>
        </p:spPr>
      </p:pic>
      <p:pic>
        <p:nvPicPr>
          <p:cNvPr id="4099" name="Picture 3" descr="D:\не удалять\Рабочий стол\ОТКРЫТЫЙ УРОК\ramdisk_crop_178650466_rw9rffy.jpg"/>
          <p:cNvPicPr>
            <a:picLocks noChangeAspect="1" noChangeArrowheads="1"/>
          </p:cNvPicPr>
          <p:nvPr/>
        </p:nvPicPr>
        <p:blipFill>
          <a:blip r:embed="rId3" cstate="print"/>
          <a:srcRect t="2809" r="7313"/>
          <a:stretch>
            <a:fillRect/>
          </a:stretch>
        </p:blipFill>
        <p:spPr bwMode="auto">
          <a:xfrm>
            <a:off x="4644008" y="2348880"/>
            <a:ext cx="4320480" cy="4509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02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792163"/>
          </a:xfrm>
        </p:spPr>
        <p:txBody>
          <a:bodyPr/>
          <a:lstStyle/>
          <a:p>
            <a:pPr eaLnBrk="1" hangingPunct="1"/>
            <a:r>
              <a:rPr lang="ru-RU" altLang="ru-RU" b="1" i="1" smtClean="0">
                <a:solidFill>
                  <a:srgbClr val="FF3300"/>
                </a:solidFill>
              </a:rPr>
              <a:t>Зольная кукла</a:t>
            </a:r>
          </a:p>
        </p:txBody>
      </p:sp>
      <p:pic>
        <p:nvPicPr>
          <p:cNvPr id="8195" name="Picture 2" descr="https://www.krupenichka.ru/images/dolls/zolnaia_kukla_krupenichka_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08720"/>
            <a:ext cx="4834880" cy="594928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B15FDB0A-D42A-44C2-8AE3-E50B5DE47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096" y="1524000"/>
            <a:ext cx="3479304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ru-RU" sz="2000" i="1" dirty="0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Кукла охраняла </a:t>
            </a:r>
            <a:r>
              <a:rPr lang="ru-RU" sz="2000" dirty="0">
                <a:solidFill>
                  <a:srgbClr val="002060"/>
                </a:solidFill>
              </a:rPr>
              <a:t>семейный очаг и благополучие. </a:t>
            </a:r>
            <a:r>
              <a:rPr lang="ru-RU" sz="2000" dirty="0" smtClean="0">
                <a:solidFill>
                  <a:srgbClr val="002060"/>
                </a:solidFill>
              </a:rPr>
              <a:t>Изготавливалась </a:t>
            </a:r>
            <a:r>
              <a:rPr lang="ru-RU" sz="2000" dirty="0">
                <a:solidFill>
                  <a:srgbClr val="002060"/>
                </a:solidFill>
              </a:rPr>
              <a:t>кукла и при переезде на новое место, чтобы из старого дома забрать силу очага.</a:t>
            </a:r>
          </a:p>
          <a:p>
            <a:pPr marL="342900" indent="-342900" algn="just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  <a:defRPr/>
            </a:pPr>
            <a:endParaRPr lang="ru-RU" sz="2000" kern="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194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76" y="68872"/>
            <a:ext cx="8686800" cy="558008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Народную игрушку любят и дети, и взрослые. Для детей – она забава, игра. Взрослых игрушка переносит в мир детства, вызывает добрые чувства. 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72198" y="1715757"/>
            <a:ext cx="30363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Игрушки из глины и из дерева, из соломы и бересты, из теста и бисера. Игрушки – обереги, игрушки – </a:t>
            </a:r>
            <a:r>
              <a:rPr lang="ru-RU" dirty="0" err="1" smtClean="0"/>
              <a:t>потешки</a:t>
            </a:r>
            <a:r>
              <a:rPr lang="ru-RU" dirty="0" smtClean="0"/>
              <a:t>, </a:t>
            </a:r>
            <a:r>
              <a:rPr lang="ru-RU" dirty="0" err="1" smtClean="0"/>
              <a:t>стригушки</a:t>
            </a:r>
            <a:r>
              <a:rPr lang="ru-RU" dirty="0" smtClean="0"/>
              <a:t>, </a:t>
            </a:r>
            <a:r>
              <a:rPr lang="ru-RU" dirty="0" err="1" smtClean="0"/>
              <a:t>козули</a:t>
            </a:r>
            <a:r>
              <a:rPr lang="ru-RU" dirty="0" smtClean="0"/>
              <a:t>, бирюльки, свистульки. Все это – народные игрушки, согретые теплом человеческих рук. </a:t>
            </a:r>
            <a:endParaRPr lang="ru-RU" dirty="0"/>
          </a:p>
        </p:txBody>
      </p:sp>
      <p:pic>
        <p:nvPicPr>
          <p:cNvPr id="29700" name="Picture 4" descr="Богородская резьба | VZBRELO: блог о дереве | Яндекс Дзен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496" y="1628800"/>
            <a:ext cx="3281091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2" name="Picture 6" descr="Русская народная игрушка. История и традиции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28184" y="4583260"/>
            <a:ext cx="2592288" cy="2274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704" name="AutoShape 8" descr="Мазыкская игрушка - вырубленная топор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6" name="Picture 10" descr="История русской матрёшки | Учение с увлечением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4577794"/>
            <a:ext cx="2701534" cy="2096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8" name="Picture 12" descr="народные игрушки: куклы: 20 тыс изображений найдено в Яндекс ...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491880" y="1556791"/>
            <a:ext cx="2580318" cy="3021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10" name="Picture 14" descr="Лошадка | Изделия из соломки | Белорусские сувениры | Славутасть ...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03848" y="4739572"/>
            <a:ext cx="2358594" cy="2101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7328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7260"/>
            <a:ext cx="8153400" cy="990600"/>
          </a:xfrm>
        </p:spPr>
        <p:txBody>
          <a:bodyPr/>
          <a:lstStyle/>
          <a:p>
            <a:pPr algn="ctr"/>
            <a:r>
              <a:rPr lang="ru-RU" dirty="0" smtClean="0"/>
              <a:t>РУССКИЕ НАРОДНЫЕ КУКЛЫ</a:t>
            </a:r>
            <a:endParaRPr lang="ru-RU" dirty="0"/>
          </a:p>
        </p:txBody>
      </p:sp>
      <p:pic>
        <p:nvPicPr>
          <p:cNvPr id="1027" name="Picture 3" descr="D:\не удалять\Рабочий стол\ОТКРЫТЫЙ УРОК\hello_html_376ef7e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4820171" cy="6021288"/>
          </a:xfrm>
          <a:prstGeom prst="rect">
            <a:avLst/>
          </a:prstGeom>
          <a:noFill/>
        </p:spPr>
      </p:pic>
      <p:pic>
        <p:nvPicPr>
          <p:cNvPr id="1029" name="Picture 5" descr="D:\не удалять\Рабочий стол\ОТКРЫТЫЙ УРОК\5db441a05dc1a129ccb396f9dfvy--kukly-i-igrushki-kukla-obereg-zhelannitsa.jpg"/>
          <p:cNvPicPr>
            <a:picLocks noChangeAspect="1" noChangeArrowheads="1"/>
          </p:cNvPicPr>
          <p:nvPr/>
        </p:nvPicPr>
        <p:blipFill>
          <a:blip r:embed="rId3" cstate="print"/>
          <a:srcRect t="1333" r="5316"/>
          <a:stretch>
            <a:fillRect/>
          </a:stretch>
        </p:blipFill>
        <p:spPr bwMode="auto">
          <a:xfrm>
            <a:off x="4860032" y="836712"/>
            <a:ext cx="4283968" cy="602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7167" y="1196752"/>
            <a:ext cx="4536504" cy="271863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Куклы были безликими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По народным поверьям кукла с лицом как бы приобретала душу и могла повредить ребенку. А без лица, она просто передает через себя то, что вложил в неё человек, кусочек его души, добрых пожеланий, тепла.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20484" name="Picture 4" descr="https://cs2.livemaster.ru/storage/08/4d/adf2a640a4ffbb1671b053e3d85f--kukly-i-igrushki-zhelannitsa-kukla-obereg-ispolnyayuschaya-zh.jpg"/>
          <p:cNvPicPr>
            <a:picLocks noChangeAspect="1" noChangeArrowheads="1"/>
          </p:cNvPicPr>
          <p:nvPr/>
        </p:nvPicPr>
        <p:blipFill>
          <a:blip r:embed="rId2" cstate="print"/>
          <a:srcRect b="17"/>
          <a:stretch>
            <a:fillRect/>
          </a:stretch>
        </p:blipFill>
        <p:spPr bwMode="auto">
          <a:xfrm>
            <a:off x="0" y="44624"/>
            <a:ext cx="4644008" cy="6813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87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1727</TotalTime>
  <Words>855</Words>
  <Application>Microsoft Office PowerPoint</Application>
  <PresentationFormat>Экран (4:3)</PresentationFormat>
  <Paragraphs>67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Обычная</vt:lpstr>
      <vt:lpstr>                 «ДРЕВНИЕ ОБРАЗЫ В НАРОДНЫХ ИГРУШКаХ»  </vt:lpstr>
      <vt:lpstr>Презентация PowerPoint</vt:lpstr>
      <vt:lpstr>Презентация PowerPoint</vt:lpstr>
      <vt:lpstr>Презентация PowerPoint</vt:lpstr>
      <vt:lpstr>Куклы с золой</vt:lpstr>
      <vt:lpstr>Зольная кукла</vt:lpstr>
      <vt:lpstr>Презентация PowerPoint</vt:lpstr>
      <vt:lpstr>РУССКИЕ НАРОДНЫЕ КУКЛЫ</vt:lpstr>
      <vt:lpstr>Куклы были безликими   По народным поверьям кукла с лицом как бы приобретала душу и могла повредить ребенку. А без лица, она просто передает через себя то, что вложил в неё человек, кусочек его души, добрых пожеланий, тепла.  </vt:lpstr>
      <vt:lpstr>Кукол делали из того, что было под рукой  - солома, лен, мочало, береста, куски  ткани, кукурузные листья, дерево</vt:lpstr>
      <vt:lpstr>Презентация PowerPoint</vt:lpstr>
      <vt:lpstr>НАРОДНЫЕ КУКЛЫ</vt:lpstr>
      <vt:lpstr>Куклы обереги</vt:lpstr>
      <vt:lpstr>«Крупеничка-   зернушка»</vt:lpstr>
      <vt:lpstr>«Берегиня»</vt:lpstr>
      <vt:lpstr>Подорожница</vt:lpstr>
      <vt:lpstr>«Десятиручка»</vt:lpstr>
      <vt:lpstr>«Кубышка- травница»</vt:lpstr>
      <vt:lpstr>«Свадебная кукла»</vt:lpstr>
      <vt:lpstr>«Стригушка»</vt:lpstr>
      <vt:lpstr>«Кувадка»</vt:lpstr>
      <vt:lpstr>Кукла «Бабочка»</vt:lpstr>
      <vt:lpstr>Презентация PowerPoint</vt:lpstr>
      <vt:lpstr>Презентация PowerPoint</vt:lpstr>
      <vt:lpstr>          Наматываем нитки на картонку по длинной стороне. Намотайте аккуратно нитки на шаблон 40 раз. Это будут голова, туловище и ноги.  </vt:lpstr>
      <vt:lpstr>Под верхний сгиб пропускаем нить и завязываем </vt:lpstr>
      <vt:lpstr>Нижний сгиб разрезаем </vt:lpstr>
      <vt:lpstr>Наматываем нитки на картонный шаблон по ширине 20 раз, разрезаем с одной стороны  </vt:lpstr>
      <vt:lpstr>Обвязываем концы пучка ниток с каждой стороны. Получились ручки </vt:lpstr>
      <vt:lpstr>Оформляем голову у куклы. Отступаем немного вниз от узла и обвязываем ниткой. Под голову вкладываем ручки</vt:lpstr>
      <vt:lpstr>Перевязываем куколку по талии.  Кукла готова.   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Кукла</dc:title>
  <dc:creator>1</dc:creator>
  <cp:lastModifiedBy>ВЕНЕРА</cp:lastModifiedBy>
  <cp:revision>150</cp:revision>
  <dcterms:created xsi:type="dcterms:W3CDTF">2012-03-30T15:44:24Z</dcterms:created>
  <dcterms:modified xsi:type="dcterms:W3CDTF">2025-11-29T16:46:51Z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868068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